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3" r:id="rId4"/>
    <p:sldId id="284" r:id="rId5"/>
    <p:sldId id="285" r:id="rId6"/>
    <p:sldId id="300" r:id="rId7"/>
    <p:sldId id="305" r:id="rId8"/>
    <p:sldId id="307" r:id="rId9"/>
    <p:sldId id="306" r:id="rId10"/>
    <p:sldId id="301" r:id="rId11"/>
    <p:sldId id="267" r:id="rId12"/>
    <p:sldId id="287" r:id="rId13"/>
    <p:sldId id="302" r:id="rId14"/>
    <p:sldId id="299" r:id="rId15"/>
    <p:sldId id="304" r:id="rId16"/>
    <p:sldId id="308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4" autoAdjust="0"/>
    <p:restoredTop sz="96682" autoAdjust="0"/>
  </p:normalViewPr>
  <p:slideViewPr>
    <p:cSldViewPr snapToGrid="0" snapToObjects="1">
      <p:cViewPr varScale="1">
        <p:scale>
          <a:sx n="145" d="100"/>
          <a:sy n="145" d="100"/>
        </p:scale>
        <p:origin x="600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894EB-73B1-CD40-802E-187C9380C01B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31357-1366-3C44-A699-EF122149213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8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r>
              <a:rPr lang="nl-NL" sz="3200" dirty="0" err="1"/>
              <a:t>Lattice</a:t>
            </a:r>
            <a:r>
              <a:rPr lang="nl-NL" sz="3200" dirty="0"/>
              <a:t> </a:t>
            </a:r>
            <a:r>
              <a:rPr lang="nl-NL" sz="3200" dirty="0" err="1"/>
              <a:t>Boltzmann</a:t>
            </a:r>
            <a:r>
              <a:rPr lang="nl-NL" sz="3200" dirty="0"/>
              <a:t> </a:t>
            </a:r>
            <a:r>
              <a:rPr lang="nl-NL" sz="3200" dirty="0" err="1"/>
              <a:t>method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49"/>
            <a:ext cx="5892160" cy="139513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dirty="0" err="1"/>
              <a:t>Sebastiaan</a:t>
            </a:r>
            <a:r>
              <a:rPr lang="en-US" sz="1800" dirty="0"/>
              <a:t> </a:t>
            </a:r>
            <a:r>
              <a:rPr lang="en-US" sz="1800" dirty="0" err="1"/>
              <a:t>Hermans</a:t>
            </a:r>
            <a:r>
              <a:rPr lang="en-US" sz="1800" dirty="0"/>
              <a:t> &amp; Hans </a:t>
            </a:r>
            <a:r>
              <a:rPr lang="en-US" sz="1800" dirty="0" err="1"/>
              <a:t>Langerak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Computational physics 2020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12-6-20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endParaRPr lang="en-US" sz="1800" dirty="0"/>
          </a:p>
          <a:p>
            <a:pPr algn="l"/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22122-D125-4AA3-B2F8-2F93A49E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Kármán vortex street - theory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A814A84-A460-491F-9714-51297238BE09}"/>
              </a:ext>
            </a:extLst>
          </p:cNvPr>
          <p:cNvSpPr/>
          <p:nvPr/>
        </p:nvSpPr>
        <p:spPr>
          <a:xfrm>
            <a:off x="0" y="903657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562897" y="1689696"/>
                <a:ext cx="7372350" cy="715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latin typeface="Cambria Math" charset="0"/>
                        </a:rPr>
                        <m:t>𝑓</m:t>
                      </m:r>
                      <m:r>
                        <a:rPr lang="nl-NL" sz="1600" b="0" i="1" smtClean="0">
                          <a:latin typeface="Cambria Math" charset="0"/>
                        </a:rPr>
                        <m:t>   =0.198⋅</m:t>
                      </m:r>
                      <m:r>
                        <a:rPr lang="nl-NL" sz="1600" b="0" i="1" smtClean="0">
                          <a:latin typeface="Cambria Math" charset="0"/>
                        </a:rPr>
                        <m:t>𝑈</m:t>
                      </m:r>
                      <m:r>
                        <a:rPr lang="nl-NL" sz="1600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latin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nl-N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600" b="0" i="1" smtClean="0">
                                  <a:latin typeface="Cambria Math" charset="0"/>
                                </a:rPr>
                                <m:t>19.7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l-NL" sz="1600" b="0" i="1" smtClean="0">
                                  <a:latin typeface="Cambria Math" charset="0"/>
                                </a:rPr>
                                <m:t>Re</m:t>
                              </m:r>
                            </m:den>
                          </m:f>
                        </m:num>
                        <m:den>
                          <m:r>
                            <a:rPr lang="nl-NL" sz="1600" b="0" i="1" smtClean="0">
                              <a:latin typeface="Cambria Math" charset="0"/>
                            </a:rPr>
                            <m:t>𝑑</m:t>
                          </m:r>
                        </m:den>
                      </m:f>
                      <m:r>
                        <a:rPr lang="nl-NL" sz="1600" b="0" i="1" smtClean="0">
                          <a:latin typeface="Cambria Math" charset="0"/>
                        </a:rPr>
                        <m:t> ,  250&lt;</m:t>
                      </m:r>
                      <m:r>
                        <m:rPr>
                          <m:sty m:val="p"/>
                        </m:rPr>
                        <a:rPr lang="nl-NL" sz="1600" b="0" i="1" smtClean="0">
                          <a:latin typeface="Cambria Math" charset="0"/>
                        </a:rPr>
                        <m:t>Re</m:t>
                      </m:r>
                      <m:r>
                        <a:rPr lang="nl-NL" sz="1600" b="0" i="1" smtClean="0">
                          <a:latin typeface="Cambria Math" charset="0"/>
                        </a:rPr>
                        <m:t>&lt;2.5⋅</m:t>
                      </m:r>
                      <m:sSup>
                        <m:sSup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600" b="0" i="1" smtClean="0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nl-NL" sz="1600" b="0" i="1" smtClean="0">
                              <a:latin typeface="Cambria Math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97" y="1689696"/>
                <a:ext cx="7372350" cy="7159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hoek 6"/>
              <p:cNvSpPr/>
              <p:nvPr/>
            </p:nvSpPr>
            <p:spPr>
              <a:xfrm>
                <a:off x="1763106" y="1063229"/>
                <a:ext cx="1302158" cy="55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600" b="0" i="1" smtClean="0">
                          <a:latin typeface="Cambria Math" charset="0"/>
                        </a:rPr>
                        <m:t>Re</m:t>
                      </m:r>
                      <m:r>
                        <a:rPr lang="nl-NL" sz="1600" b="0" i="1" smtClean="0">
                          <a:latin typeface="Cambria Math" charset="0"/>
                        </a:rPr>
                        <m:t>=</m:t>
                      </m:r>
                      <m:r>
                        <a:rPr lang="nl-NL" sz="1600" b="0" i="1" smtClean="0">
                          <a:latin typeface="Cambria Math" charset="0"/>
                        </a:rPr>
                        <m:t>𝑈</m:t>
                      </m:r>
                      <m:r>
                        <a:rPr lang="nl-NL" sz="1600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nl-NL" sz="1600" b="0" i="1" smtClean="0">
                              <a:latin typeface="Cambria Math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7" name="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1063229"/>
                <a:ext cx="1302158" cy="5526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hoek 7"/>
          <p:cNvSpPr/>
          <p:nvPr/>
        </p:nvSpPr>
        <p:spPr>
          <a:xfrm>
            <a:off x="2041785" y="2948056"/>
            <a:ext cx="6102883" cy="1711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5093227" y="3494970"/>
            <a:ext cx="557213" cy="557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4572000" y="3017392"/>
            <a:ext cx="0" cy="16120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4564856" y="357722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L</a:t>
            </a:r>
          </a:p>
        </p:txBody>
      </p:sp>
      <p:cxnSp>
        <p:nvCxnSpPr>
          <p:cNvPr id="12" name="Rechte verbindingslijn met pijl 11"/>
          <p:cNvCxnSpPr/>
          <p:nvPr/>
        </p:nvCxnSpPr>
        <p:spPr>
          <a:xfrm flipH="1">
            <a:off x="5818214" y="3452107"/>
            <a:ext cx="4762" cy="64293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898593" y="35889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</a:t>
            </a:r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2414185" y="4055474"/>
            <a:ext cx="9260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2652902" y="371297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36382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ABBB1-2D9F-4343-A32C-25C5A214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Kármán vortex street - example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9022CA1-35CC-4370-8E82-6D63ED1605A9}"/>
              </a:ext>
            </a:extLst>
          </p:cNvPr>
          <p:cNvSpPr/>
          <p:nvPr/>
        </p:nvSpPr>
        <p:spPr>
          <a:xfrm>
            <a:off x="0" y="889013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3229"/>
            <a:ext cx="6076482" cy="201536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62214"/>
            <a:ext cx="6076482" cy="20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6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ABBB1-2D9F-4343-A32C-25C5A214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Kármán vortex street - result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9022CA1-35CC-4370-8E82-6D63ED1605A9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6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52" y="1544577"/>
            <a:ext cx="3696086" cy="2772065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18" y="1500186"/>
            <a:ext cx="3814461" cy="28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6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F530B-D291-42FC-9BAA-D5EBCFE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coefficients - theory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D65DC3-F2A0-4F37-A0D9-9A3341D045F1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/>
              <p:cNvSpPr txBox="1"/>
              <p:nvPr/>
            </p:nvSpPr>
            <p:spPr>
              <a:xfrm>
                <a:off x="2095809" y="1283057"/>
                <a:ext cx="1179554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nl-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charset="0"/>
                            </a:rPr>
                            <m:t>2|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nl-NL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nl-NL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nl-NL" i="1">
                              <a:latin typeface="Cambria Math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nl-NL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latin typeface="Cambria Math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09" y="1283057"/>
                <a:ext cx="1179554" cy="5728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hoek 8"/>
              <p:cNvSpPr/>
              <p:nvPr/>
            </p:nvSpPr>
            <p:spPr>
              <a:xfrm>
                <a:off x="3630154" y="1283057"/>
                <a:ext cx="1296637" cy="672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b="0" i="1" smtClean="0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nl-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charset="0"/>
                            </a:rPr>
                            <m:t>2|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nl-NL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nl-NL" i="1">
                              <a:latin typeface="Cambria Math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nl-NL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latin typeface="Cambria Math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Rechthoe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54" y="1283057"/>
                <a:ext cx="1296637" cy="6727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/>
              <p:cNvSpPr txBox="1"/>
              <p:nvPr/>
            </p:nvSpPr>
            <p:spPr>
              <a:xfrm>
                <a:off x="1763106" y="2175633"/>
                <a:ext cx="5362112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charset="0"/>
                            </a:rPr>
                            <m:t>𝐹</m:t>
                          </m:r>
                        </m:e>
                      </m:acc>
                      <m:r>
                        <a:rPr lang="nl-NL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nl-NL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NL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nl-NL" b="0" i="1" smtClean="0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nl-NL" b="0" i="1" smtClean="0">
                                  <a:latin typeface="Cambria Math" charset="0"/>
                                </a:rPr>
                                <m:t>8</m:t>
                              </m:r>
                            </m:sup>
                            <m:e>
                              <m:r>
                                <a:rPr lang="nl-NL" b="0" i="1" smtClean="0">
                                  <a:latin typeface="Cambria Math" charset="0"/>
                                </a:rPr>
                                <m:t>𝑖</m:t>
                              </m:r>
                              <m:acc>
                                <m:accPr>
                                  <m:chr m:val="⃗"/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nl-NL" b="0" i="1" smtClean="0">
                                  <a:latin typeface="Cambria Math" charset="0"/>
                                </a:rPr>
                                <m:t> [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NL" i="1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nl-NL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nl-NL" b="0" i="0" smtClean="0">
                                      <a:latin typeface="Cambria Math" charset="0"/>
                                    </a:rPr>
                                    <m:t>Δ</m:t>
                                  </m:r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nl-NL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b="0" i="1" smtClean="0">
                                  <a:latin typeface="Cambria Math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NL" b="0" dirty="0"/>
              </a:p>
            </p:txBody>
          </p:sp>
        </mc:Choice>
        <mc:Fallback xmlns="">
          <p:sp>
            <p:nvSpPr>
              <p:cNvPr id="16" name="Tekstvak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2175633"/>
                <a:ext cx="5362112" cy="871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08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F530B-D291-42FC-9BAA-D5EBCFE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coefficients - results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D65DC3-F2A0-4F37-A0D9-9A3341D045F1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5" r="15543"/>
          <a:stretch/>
        </p:blipFill>
        <p:spPr>
          <a:xfrm>
            <a:off x="4376793" y="2799931"/>
            <a:ext cx="2230644" cy="182125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4" r="15637"/>
          <a:stretch/>
        </p:blipFill>
        <p:spPr>
          <a:xfrm>
            <a:off x="1924593" y="2811060"/>
            <a:ext cx="2173715" cy="1810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>
                <a:off x="1680753" y="1512842"/>
                <a:ext cx="22790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nl-NL" b="0" i="1" smtClean="0">
                          <a:latin typeface="Cambria Math" charset="0"/>
                        </a:rPr>
                        <m:t>=3.22±0.02</m:t>
                      </m:r>
                    </m:oMath>
                  </m:oMathPara>
                </a14:m>
                <a:endParaRPr lang="nl-NL" b="0" dirty="0"/>
              </a:p>
              <a:p>
                <a:r>
                  <a:rPr lang="nl-NL" dirty="0"/>
                  <a:t>  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charset="0"/>
                      </a:rPr>
                      <m:t>𝑀</m:t>
                    </m:r>
                    <m:r>
                      <a:rPr lang="nl-NL" b="0" i="1" smtClean="0">
                        <a:latin typeface="Cambria Math" charset="0"/>
                      </a:rPr>
                      <m:t>=0.162±0.001</m:t>
                    </m:r>
                  </m:oMath>
                </a14:m>
                <a:endParaRPr lang="nl-NL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b="0" i="1" smtClean="0"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nl-NL" b="0" i="1" smtClean="0">
                          <a:latin typeface="Cambria Math" charset="0"/>
                        </a:rPr>
                        <m:t>=3.15±0.15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53" y="1512842"/>
                <a:ext cx="2279022" cy="923330"/>
              </a:xfrm>
              <a:prstGeom prst="rect">
                <a:avLst/>
              </a:prstGeom>
              <a:blipFill rotWithShape="0">
                <a:blip r:embed="rId4"/>
                <a:stretch>
                  <a:fillRect b="-65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vak 12"/>
          <p:cNvSpPr txBox="1"/>
          <p:nvPr/>
        </p:nvSpPr>
        <p:spPr>
          <a:xfrm>
            <a:off x="1898467" y="118436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 =10</a:t>
            </a:r>
          </a:p>
        </p:txBody>
      </p:sp>
      <p:sp>
        <p:nvSpPr>
          <p:cNvPr id="3" name="Rechthoek 2"/>
          <p:cNvSpPr/>
          <p:nvPr/>
        </p:nvSpPr>
        <p:spPr>
          <a:xfrm>
            <a:off x="4264369" y="1184365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Re =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4069556" y="1501684"/>
                <a:ext cx="22916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nl-NL" b="0" i="1" smtClean="0">
                          <a:latin typeface="Cambria Math" charset="0"/>
                        </a:rPr>
                        <m:t>=2.87±0.02</m:t>
                      </m:r>
                    </m:oMath>
                  </m:oMathPara>
                </a14:m>
                <a:endParaRPr lang="nl-N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charset="0"/>
                        </a:rPr>
                        <m:t>    </m:t>
                      </m:r>
                      <m:r>
                        <a:rPr lang="nl-NL" b="0" i="1" smtClean="0">
                          <a:latin typeface="Cambria Math" charset="0"/>
                        </a:rPr>
                        <m:t>𝑀</m:t>
                      </m:r>
                      <m:r>
                        <a:rPr lang="nl-NL" b="0" i="1" smtClean="0">
                          <a:latin typeface="Cambria Math" charset="0"/>
                        </a:rPr>
                        <m:t>=0.182±0.001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556" y="1501684"/>
                <a:ext cx="229160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800" t="-11321" b="-707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82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F530B-D291-42FC-9BAA-D5EBCFE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performance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D65DC3-F2A0-4F37-A0D9-9A3341D045F1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828800" y="1184366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performed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3000 iteration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</a:t>
            </a:r>
            <a:r>
              <a:rPr lang="nl-NL" dirty="0" err="1"/>
              <a:t>lattice</a:t>
            </a:r>
            <a:r>
              <a:rPr lang="nl-NL" dirty="0"/>
              <a:t> points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95" y="1730360"/>
            <a:ext cx="3858381" cy="28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</a:p>
          <a:p>
            <a:endParaRPr lang="en-US" dirty="0"/>
          </a:p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AB1A1-5F2C-4A74-8CEA-557D5A9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00F4687-B496-4291-A280-7D6BFDBD5B73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35194E3-A3FF-469B-AB7F-E472F2B4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Flow problems are widely studied </a:t>
            </a:r>
          </a:p>
          <a:p>
            <a:r>
              <a:rPr lang="en-US" sz="2000" dirty="0"/>
              <a:t>Simulated by solving </a:t>
            </a:r>
            <a:r>
              <a:rPr lang="en-US" sz="2000" dirty="0" err="1"/>
              <a:t>Navier</a:t>
            </a:r>
            <a:r>
              <a:rPr lang="en-US" sz="2000" dirty="0"/>
              <a:t>-Stokes equations</a:t>
            </a:r>
          </a:p>
          <a:p>
            <a:r>
              <a:rPr lang="en-US" sz="2000" dirty="0"/>
              <a:t>Requires a lot of computational power</a:t>
            </a:r>
          </a:p>
          <a:p>
            <a:endParaRPr lang="en-US" sz="2000" dirty="0"/>
          </a:p>
          <a:p>
            <a:r>
              <a:rPr lang="en-US" sz="2000" dirty="0"/>
              <a:t>Can we use the Lattice Boltzmann method to correctly simulate the dynamic behavior of fluid flows?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393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0152E54C-BE41-4519-8198-051D5F6C6371}"/>
              </a:ext>
            </a:extLst>
          </p:cNvPr>
          <p:cNvSpPr/>
          <p:nvPr/>
        </p:nvSpPr>
        <p:spPr>
          <a:xfrm>
            <a:off x="0" y="87311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Method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E45501BD-2C21-42C2-8774-1660E13544D8}"/>
              </a:ext>
            </a:extLst>
          </p:cNvPr>
          <p:cNvSpPr txBox="1">
            <a:spLocks/>
          </p:cNvSpPr>
          <p:nvPr/>
        </p:nvSpPr>
        <p:spPr>
          <a:xfrm>
            <a:off x="1763105" y="1200150"/>
            <a:ext cx="7327105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Fluid: particles moving with random motions</a:t>
            </a:r>
          </a:p>
          <a:p>
            <a:r>
              <a:rPr lang="en-US" sz="1800" dirty="0"/>
              <a:t>Simulate densities, not particles</a:t>
            </a:r>
          </a:p>
          <a:p>
            <a:r>
              <a:rPr lang="en-US" sz="1800" dirty="0"/>
              <a:t>Mechanics from streaming &amp; collision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Initialize densities on structured grid</a:t>
            </a:r>
          </a:p>
          <a:p>
            <a:r>
              <a:rPr lang="en-US" sz="1800" dirty="0"/>
              <a:t>9 different directions in 2D</a:t>
            </a:r>
          </a:p>
          <a:p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Streaming: </a:t>
            </a:r>
          </a:p>
          <a:p>
            <a:pPr lvl="1"/>
            <a:r>
              <a:rPr lang="en-US" sz="1800" dirty="0"/>
              <a:t>Move densities to neighboring sites</a:t>
            </a:r>
          </a:p>
          <a:p>
            <a:pPr lvl="1"/>
            <a:r>
              <a:rPr lang="en-US" sz="1800" dirty="0"/>
              <a:t>‘Bounce-back’ boundary conditions</a:t>
            </a:r>
          </a:p>
          <a:p>
            <a:endParaRPr lang="en-US" sz="1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  <p:pic>
        <p:nvPicPr>
          <p:cNvPr id="18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36" y="873110"/>
            <a:ext cx="2503864" cy="4022725"/>
          </a:xfrm>
        </p:spPr>
      </p:pic>
    </p:spTree>
    <p:extLst>
      <p:ext uri="{BB962C8B-B14F-4D97-AF65-F5344CB8AC3E}">
        <p14:creationId xmlns:p14="http://schemas.microsoft.com/office/powerpoint/2010/main" val="82544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C5CF8C6A-457F-4B03-B8C6-71F86425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091" y="1269818"/>
            <a:ext cx="7228494" cy="394335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pPr lvl="1"/>
            <a:endParaRPr lang="en-GB" sz="16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549F871C-7D31-4A21-8CA7-57106DA45884}"/>
              </a:ext>
            </a:extLst>
          </p:cNvPr>
          <p:cNvSpPr txBox="1"/>
          <p:nvPr/>
        </p:nvSpPr>
        <p:spPr>
          <a:xfrm>
            <a:off x="6244492" y="3579446"/>
            <a:ext cx="262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4CE313F3-3AA2-41A6-BBA1-0F5BF9D35867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jdelijke aanduiding voor inhoud 2">
                <a:extLst>
                  <a:ext uri="{FF2B5EF4-FFF2-40B4-BE49-F238E27FC236}">
                    <a16:creationId xmlns:a16="http://schemas.microsoft.com/office/drawing/2014/main" id="{F924BFD8-3799-408B-B71D-867B8A2DA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51" y="1269818"/>
                <a:ext cx="7327105" cy="50787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 startAt="2"/>
                </a:pPr>
                <a:r>
                  <a:rPr lang="en-US" sz="1800" dirty="0"/>
                  <a:t>Collision:</a:t>
                </a:r>
              </a:p>
              <a:p>
                <a:pPr lvl="1"/>
                <a:r>
                  <a:rPr lang="en-US" sz="1800" dirty="0"/>
                  <a:t>Time evolution of distribution is given by</a:t>
                </a:r>
              </a:p>
              <a:p>
                <a:pPr lvl="1"/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 which the equilibrium distribution is given by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Only parameter is relaxation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, related to viscosity by</a:t>
                </a:r>
              </a:p>
              <a:p>
                <a:endParaRPr lang="en-US" sz="2400" dirty="0"/>
              </a:p>
              <a:p>
                <a:endParaRPr lang="en-US" sz="1800" dirty="0"/>
              </a:p>
              <a:p>
                <a:r>
                  <a:rPr lang="en-US" sz="1800" dirty="0" err="1"/>
                  <a:t>Navier</a:t>
                </a:r>
                <a:r>
                  <a:rPr lang="en-US" sz="1800" dirty="0"/>
                  <a:t>-Stokes recovered if fluid incompressible &amp; velocity small</a:t>
                </a:r>
              </a:p>
              <a:p>
                <a:endParaRPr lang="en-US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6" name="Tijdelijke aanduiding voor inhoud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24BFD8-3799-408B-B71D-867B8A2DA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51" y="1269818"/>
                <a:ext cx="7327105" cy="5078730"/>
              </a:xfrm>
              <a:prstGeom prst="rect">
                <a:avLst/>
              </a:prstGeom>
              <a:blipFill rotWithShape="0">
                <a:blip r:embed="rId2"/>
                <a:stretch>
                  <a:fillRect l="-582" t="-6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Afbeelding 26">
            <a:extLst>
              <a:ext uri="{FF2B5EF4-FFF2-40B4-BE49-F238E27FC236}">
                <a16:creationId xmlns:a16="http://schemas.microsoft.com/office/drawing/2014/main" id="{8865C5B5-B9B2-446F-91D6-1069713E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15161"/>
          <a:stretch/>
        </p:blipFill>
        <p:spPr>
          <a:xfrm>
            <a:off x="2377055" y="1957777"/>
            <a:ext cx="4969586" cy="448438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6734B92-C2BB-47CB-AA5E-7360565A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1" y="2733255"/>
            <a:ext cx="4657725" cy="66675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D7E2567-E2FB-4BAD-BC50-1B76B6FB7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41" y="3740174"/>
            <a:ext cx="1373275" cy="529283"/>
          </a:xfrm>
          <a:prstGeom prst="rect">
            <a:avLst/>
          </a:prstGeom>
        </p:spPr>
      </p:pic>
      <p:sp>
        <p:nvSpPr>
          <p:cNvPr id="30" name="Titel 2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nl-NL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41231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3EAC5-3DA4-4ECA-BF09-A0EC7B3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A97717-1C6C-450C-B084-60CFC311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167" y="1184745"/>
            <a:ext cx="5490266" cy="3401502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FDF9B4-EB34-417F-9497-763C7DC2022C}"/>
              </a:ext>
            </a:extLst>
          </p:cNvPr>
          <p:cNvSpPr/>
          <p:nvPr/>
        </p:nvSpPr>
        <p:spPr>
          <a:xfrm>
            <a:off x="0" y="87311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4" name="WhatsApp Video 2020-06-10 at 17.08.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29" t="8411" r="16150" b="7072"/>
          <a:stretch/>
        </p:blipFill>
        <p:spPr>
          <a:xfrm>
            <a:off x="2940833" y="2279289"/>
            <a:ext cx="4876176" cy="225480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l="8424" t="19268" r="23082" b="16794"/>
          <a:stretch/>
        </p:blipFill>
        <p:spPr>
          <a:xfrm>
            <a:off x="5279114" y="74576"/>
            <a:ext cx="3590456" cy="111163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6"/>
          <a:srcRect l="7490" t="21539" r="23922" b="16333"/>
          <a:stretch/>
        </p:blipFill>
        <p:spPr>
          <a:xfrm>
            <a:off x="1580552" y="1320138"/>
            <a:ext cx="3208879" cy="96404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7"/>
          <a:srcRect l="9021" t="22256" r="24239" b="20005"/>
          <a:stretch/>
        </p:blipFill>
        <p:spPr>
          <a:xfrm>
            <a:off x="5316338" y="1309187"/>
            <a:ext cx="3380883" cy="9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3EAC5-3DA4-4ECA-BF09-A0EC7B3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verification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FDF9B4-EB34-417F-9497-763C7DC2022C}"/>
              </a:ext>
            </a:extLst>
          </p:cNvPr>
          <p:cNvSpPr/>
          <p:nvPr/>
        </p:nvSpPr>
        <p:spPr>
          <a:xfrm>
            <a:off x="0" y="87311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76" y="2099335"/>
            <a:ext cx="1673636" cy="125522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273" y="2133450"/>
            <a:ext cx="1607139" cy="120535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03" y="3372187"/>
            <a:ext cx="1726981" cy="129523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65" y="2682605"/>
            <a:ext cx="2724624" cy="1625157"/>
          </a:xfrm>
          <a:prstGeom prst="rect">
            <a:avLst/>
          </a:prstGeom>
        </p:spPr>
      </p:pic>
      <p:sp>
        <p:nvSpPr>
          <p:cNvPr id="23" name="Rechthoek 22"/>
          <p:cNvSpPr/>
          <p:nvPr/>
        </p:nvSpPr>
        <p:spPr>
          <a:xfrm>
            <a:off x="1758897" y="2589800"/>
            <a:ext cx="265780" cy="1666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 rot="5400000">
            <a:off x="3104110" y="3066211"/>
            <a:ext cx="271556" cy="16356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 rot="5400000">
            <a:off x="3163249" y="3018368"/>
            <a:ext cx="265780" cy="2577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4881430" y="2126709"/>
            <a:ext cx="265780" cy="24771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/>
          <p:cNvSpPr/>
          <p:nvPr/>
        </p:nvSpPr>
        <p:spPr>
          <a:xfrm>
            <a:off x="6719694" y="2027272"/>
            <a:ext cx="265780" cy="1666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/>
          <p:cNvSpPr/>
          <p:nvPr/>
        </p:nvSpPr>
        <p:spPr>
          <a:xfrm rot="5400000">
            <a:off x="6590449" y="1753887"/>
            <a:ext cx="265780" cy="32389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/>
          <p:cNvSpPr/>
          <p:nvPr/>
        </p:nvSpPr>
        <p:spPr>
          <a:xfrm rot="5400000">
            <a:off x="6616266" y="3046781"/>
            <a:ext cx="265780" cy="32389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035194E3-A3FF-469B-AB7F-E472F2B492F1}"/>
              </a:ext>
            </a:extLst>
          </p:cNvPr>
          <p:cNvSpPr txBox="1">
            <a:spLocks/>
          </p:cNvSpPr>
          <p:nvPr/>
        </p:nvSpPr>
        <p:spPr>
          <a:xfrm>
            <a:off x="1763106" y="996988"/>
            <a:ext cx="7106464" cy="1379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Expected velocity profile retrieved</a:t>
            </a:r>
          </a:p>
          <a:p>
            <a:pPr lvl="1"/>
            <a:r>
              <a:rPr lang="en-US" sz="1400" dirty="0"/>
              <a:t>1: High viscosity</a:t>
            </a:r>
          </a:p>
          <a:p>
            <a:pPr lvl="1"/>
            <a:r>
              <a:rPr lang="en-US" sz="1400" dirty="0"/>
              <a:t>2: Medium viscosity</a:t>
            </a:r>
          </a:p>
          <a:p>
            <a:pPr lvl="1"/>
            <a:r>
              <a:rPr lang="en-US" sz="1400" dirty="0"/>
              <a:t>3: Low viscosity resulting in pulsatile flow profile</a:t>
            </a:r>
          </a:p>
          <a:p>
            <a:endParaRPr lang="en-US" sz="1800" dirty="0"/>
          </a:p>
          <a:p>
            <a:pPr lvl="1"/>
            <a:endParaRPr lang="en-US" sz="12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  <p:sp>
        <p:nvSpPr>
          <p:cNvPr id="12" name="Tekstvak 11"/>
          <p:cNvSpPr txBox="1"/>
          <p:nvPr/>
        </p:nvSpPr>
        <p:spPr>
          <a:xfrm>
            <a:off x="5397623" y="2500782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1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7119891" y="2500782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5494007" y="3806417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793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F530B-D291-42FC-9BAA-D5EBCFE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verification</a:t>
            </a:r>
            <a:r>
              <a:rPr lang="nl-NL" dirty="0"/>
              <a:t> - </a:t>
            </a:r>
            <a:r>
              <a:rPr lang="nl-NL" dirty="0" err="1"/>
              <a:t>theory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6D65DC3-F2A0-4F37-A0D9-9A3341D045F1}"/>
              </a:ext>
            </a:extLst>
          </p:cNvPr>
          <p:cNvSpPr/>
          <p:nvPr/>
        </p:nvSpPr>
        <p:spPr>
          <a:xfrm>
            <a:off x="0" y="873110"/>
            <a:ext cx="4572000" cy="2776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Theory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/>
              <p:cNvSpPr txBox="1"/>
              <p:nvPr/>
            </p:nvSpPr>
            <p:spPr>
              <a:xfrm>
                <a:off x="1863634" y="1256293"/>
                <a:ext cx="4416594" cy="3146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Speed of sound: </a:t>
                </a:r>
              </a:p>
              <a:p>
                <a:endParaRPr lang="nl-NL" dirty="0"/>
              </a:p>
              <a:p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nl-NL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nl-NL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charset="0"/>
                          </a:rPr>
                          <m:t>𝐶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NL" i="1"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  <m:r>
                          <a:rPr lang="nl-NL" i="1"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nl-NL" dirty="0"/>
              </a:p>
              <a:p>
                <a:endParaRPr lang="nl-NL" dirty="0"/>
              </a:p>
              <a:p>
                <a:r>
                  <a:rPr lang="nl-NL" dirty="0"/>
                  <a:t>Mach </a:t>
                </a:r>
                <a:r>
                  <a:rPr lang="nl-NL" dirty="0" err="1"/>
                  <a:t>number</a:t>
                </a:r>
                <a:r>
                  <a:rPr lang="nl-NL" dirty="0"/>
                  <a:t>: </a:t>
                </a:r>
              </a:p>
              <a:p>
                <a:endParaRPr lang="nl-NL" dirty="0"/>
              </a:p>
              <a:p>
                <a:r>
                  <a:rPr lang="nl-NL" dirty="0"/>
                  <a:t>M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charset="0"/>
                          </a:rPr>
                          <m:t>𝑈</m:t>
                        </m:r>
                      </m:num>
                      <m:den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  <a:p>
                <a:endParaRPr lang="nl-NL" dirty="0"/>
              </a:p>
              <a:p>
                <a:r>
                  <a:rPr lang="nl-NL" dirty="0"/>
                  <a:t>M &lt;&lt;1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in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incompressible</a:t>
                </a:r>
                <a:r>
                  <a:rPr lang="nl-NL" dirty="0"/>
                  <a:t> regime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ekstvak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34" y="1256293"/>
                <a:ext cx="4416594" cy="3146952"/>
              </a:xfrm>
              <a:prstGeom prst="rect">
                <a:avLst/>
              </a:prstGeom>
              <a:blipFill rotWithShape="0">
                <a:blip r:embed="rId2"/>
                <a:stretch>
                  <a:fillRect l="-1243" t="-969" r="-4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69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3EAC5-3DA4-4ECA-BF09-A0EC7B35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349" y="226225"/>
            <a:ext cx="7106464" cy="857250"/>
          </a:xfrm>
        </p:spPr>
        <p:txBody>
          <a:bodyPr/>
          <a:lstStyle/>
          <a:p>
            <a:r>
              <a:rPr lang="en-US" dirty="0"/>
              <a:t>Mach number verification</a:t>
            </a:r>
            <a:r>
              <a:rPr lang="en-GB" dirty="0"/>
              <a:t> - result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A97717-1C6C-450C-B084-60CFC311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167" y="1184745"/>
            <a:ext cx="5490266" cy="3401502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FDF9B4-EB34-417F-9497-763C7DC2022C}"/>
              </a:ext>
            </a:extLst>
          </p:cNvPr>
          <p:cNvSpPr/>
          <p:nvPr/>
        </p:nvSpPr>
        <p:spPr>
          <a:xfrm>
            <a:off x="0" y="87311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/>
              <p:cNvSpPr txBox="1"/>
              <p:nvPr/>
            </p:nvSpPr>
            <p:spPr>
              <a:xfrm>
                <a:off x="1867638" y="1251074"/>
                <a:ext cx="1326773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nl-NL" sz="1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nl-NL" sz="1400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15" name="Tekstvak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38" y="1251074"/>
                <a:ext cx="1326773" cy="439929"/>
              </a:xfrm>
              <a:prstGeom prst="rect">
                <a:avLst/>
              </a:prstGeom>
              <a:blipFill rotWithShape="0">
                <a:blip r:embed="rId2"/>
                <a:stretch>
                  <a:fillRect l="-2294" t="-1389"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ijl links 15"/>
          <p:cNvSpPr/>
          <p:nvPr/>
        </p:nvSpPr>
        <p:spPr>
          <a:xfrm>
            <a:off x="3246841" y="1390746"/>
            <a:ext cx="412569" cy="1714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hoek 16"/>
              <p:cNvSpPr/>
              <p:nvPr/>
            </p:nvSpPr>
            <p:spPr>
              <a:xfrm>
                <a:off x="3711840" y="1305401"/>
                <a:ext cx="15644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nl-NL" sz="1400" b="0" i="0" smtClean="0">
                        <a:latin typeface="Cambria Math" charset="0"/>
                      </a:rPr>
                      <m:t>=0.58</m:t>
                    </m:r>
                    <m:r>
                      <a:rPr lang="nl-NL" sz="1400" b="0" i="1" smtClean="0">
                        <a:latin typeface="Cambria Math" charset="0"/>
                      </a:rPr>
                      <m:t>±0.01 </m:t>
                    </m:r>
                  </m:oMath>
                </a14:m>
                <a:r>
                  <a:rPr lang="nl-NL" sz="1400" dirty="0"/>
                  <a:t> </a:t>
                </a:r>
              </a:p>
            </p:txBody>
          </p:sp>
        </mc:Choice>
        <mc:Fallback xmlns="">
          <p:sp>
            <p:nvSpPr>
              <p:cNvPr id="17" name="Rechthoe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840" y="1305401"/>
                <a:ext cx="156446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82353" b="-1078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23"/>
              <p:cNvSpPr txBox="1"/>
              <p:nvPr/>
            </p:nvSpPr>
            <p:spPr>
              <a:xfrm>
                <a:off x="5745028" y="1317149"/>
                <a:ext cx="19859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400" dirty="0"/>
                  <a:t>M</a:t>
                </a:r>
                <a14:m>
                  <m:oMath xmlns:m="http://schemas.openxmlformats.org/officeDocument/2006/math">
                    <m:r>
                      <a:rPr lang="nl-NL" sz="1400" i="1" dirty="0" smtClean="0">
                        <a:latin typeface="Cambria Math" charset="0"/>
                      </a:rPr>
                      <m:t>&lt;&lt; 1</m:t>
                    </m:r>
                  </m:oMath>
                </a14:m>
                <a:endParaRPr lang="nl-NL" sz="1400" dirty="0"/>
              </a:p>
            </p:txBody>
          </p:sp>
        </mc:Choice>
        <mc:Fallback xmlns="">
          <p:sp>
            <p:nvSpPr>
              <p:cNvPr id="24" name="Tekstvak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28" y="1317149"/>
                <a:ext cx="19859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920" t="-82353" b="-1078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hoek 19"/>
              <p:cNvSpPr/>
              <p:nvPr/>
            </p:nvSpPr>
            <p:spPr>
              <a:xfrm>
                <a:off x="1752349" y="1927206"/>
                <a:ext cx="1995739" cy="537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nl-NL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nl-NL" sz="1400" b="0" i="1" smtClean="0">
                              <a:latin typeface="Cambria Math" charset="0"/>
                            </a:rPr>
                            <m:t>𝑡h𝑒𝑜𝑟𝑦</m:t>
                          </m:r>
                        </m:sub>
                      </m:sSub>
                      <m:r>
                        <a:rPr lang="nl-NL" sz="1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14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nl-NL" sz="1400" b="0" i="1" smtClean="0">
                          <a:latin typeface="Cambria Math" charset="0"/>
                        </a:rPr>
                        <m:t>=0.577</m:t>
                      </m:r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20" name="Rechthoe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49" y="1927206"/>
                <a:ext cx="1995739" cy="537327"/>
              </a:xfrm>
              <a:prstGeom prst="rect">
                <a:avLst/>
              </a:prstGeom>
              <a:blipFill rotWithShape="0"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kstvak 25"/>
          <p:cNvSpPr txBox="1"/>
          <p:nvPr/>
        </p:nvSpPr>
        <p:spPr>
          <a:xfrm>
            <a:off x="6954784" y="12923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Incomprresible</a:t>
            </a:r>
            <a:endParaRPr lang="nl-NL" sz="1400" dirty="0"/>
          </a:p>
        </p:txBody>
      </p:sp>
      <p:sp>
        <p:nvSpPr>
          <p:cNvPr id="27" name="Pijl links 26"/>
          <p:cNvSpPr/>
          <p:nvPr/>
        </p:nvSpPr>
        <p:spPr>
          <a:xfrm>
            <a:off x="5203078" y="1373564"/>
            <a:ext cx="412569" cy="1714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 links 27"/>
          <p:cNvSpPr/>
          <p:nvPr/>
        </p:nvSpPr>
        <p:spPr>
          <a:xfrm>
            <a:off x="6531724" y="1347751"/>
            <a:ext cx="412569" cy="1714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7249" r="1513" b="5174"/>
          <a:stretch/>
        </p:blipFill>
        <p:spPr>
          <a:xfrm>
            <a:off x="2285231" y="2443860"/>
            <a:ext cx="5746567" cy="24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3EAC5-3DA4-4ECA-BF09-A0EC7B35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349" y="226225"/>
            <a:ext cx="7106464" cy="857250"/>
          </a:xfrm>
        </p:spPr>
        <p:txBody>
          <a:bodyPr/>
          <a:lstStyle/>
          <a:p>
            <a:r>
              <a:rPr lang="en-US" dirty="0"/>
              <a:t>Conservation of momentum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A97717-1C6C-450C-B084-60CFC311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167" y="1184745"/>
            <a:ext cx="5490266" cy="3401502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2FDF9B4-EB34-417F-9497-763C7DC2022C}"/>
              </a:ext>
            </a:extLst>
          </p:cNvPr>
          <p:cNvSpPr/>
          <p:nvPr/>
        </p:nvSpPr>
        <p:spPr>
          <a:xfrm>
            <a:off x="0" y="87311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Tekstvak 5"/>
          <p:cNvSpPr txBox="1"/>
          <p:nvPr/>
        </p:nvSpPr>
        <p:spPr>
          <a:xfrm rot="16200000">
            <a:off x="6972618" y="2884382"/>
            <a:ext cx="763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Velocity</a:t>
            </a:r>
            <a:endParaRPr lang="nl-NL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hoek 17"/>
              <p:cNvSpPr/>
              <p:nvPr/>
            </p:nvSpPr>
            <p:spPr>
              <a:xfrm>
                <a:off x="2143407" y="1157733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nl-NL" sz="1400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nl-NL" sz="14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nl-NL" sz="1400" dirty="0"/>
                  <a:t> 0</a:t>
                </a:r>
                <a14:m>
                  <m:oMath xmlns:m="http://schemas.openxmlformats.org/officeDocument/2006/math">
                    <m:r>
                      <a:rPr lang="nl-NL" sz="1400" b="0" i="0" smtClean="0">
                        <a:latin typeface="Cambria Math" charset="0"/>
                      </a:rPr>
                      <m:t>.96</m:t>
                    </m:r>
                    <m:r>
                      <a:rPr lang="nl-NL" sz="1400" b="0" i="1" smtClean="0">
                        <a:latin typeface="Cambria Math" charset="0"/>
                      </a:rPr>
                      <m:t>± </m:t>
                    </m:r>
                  </m:oMath>
                </a14:m>
                <a:r>
                  <a:rPr lang="nl-NL" sz="1400" dirty="0"/>
                  <a:t>0.02 (m</a:t>
                </a:r>
                <a:r>
                  <a:rPr lang="nl-NL" sz="1400" baseline="30000" dirty="0"/>
                  <a:t>3</a:t>
                </a:r>
                <a:r>
                  <a:rPr lang="nl-NL" sz="1400" dirty="0"/>
                  <a:t>/s)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nl-N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b="0" i="1" smtClean="0">
                            <a:latin typeface="Cambria Math" charset="0"/>
                          </a:rPr>
                          <m:t>⋅</m:t>
                        </m:r>
                        <m:r>
                          <a:rPr lang="nl-NL" sz="1400" i="1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2 </m:t>
                        </m:r>
                      </m:sub>
                    </m:sSub>
                    <m:r>
                      <a:rPr lang="nl-NL" sz="14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nl-NL" sz="1400" dirty="0"/>
                  <a:t> 0</a:t>
                </a:r>
                <a14:m>
                  <m:oMath xmlns:m="http://schemas.openxmlformats.org/officeDocument/2006/math">
                    <m:r>
                      <a:rPr lang="nl-NL" sz="1400" b="0" i="0" smtClean="0">
                        <a:latin typeface="Cambria Math" charset="0"/>
                      </a:rPr>
                      <m:t>.98</m:t>
                    </m:r>
                    <m:r>
                      <a:rPr lang="nl-NL" sz="1400" i="1">
                        <a:latin typeface="Cambria Math" charset="0"/>
                      </a:rPr>
                      <m:t>± </m:t>
                    </m:r>
                  </m:oMath>
                </a14:m>
                <a:r>
                  <a:rPr lang="nl-NL" sz="1400" dirty="0"/>
                  <a:t>0.02 (m</a:t>
                </a:r>
                <a:r>
                  <a:rPr lang="nl-NL" sz="1400" baseline="30000" dirty="0"/>
                  <a:t>3</a:t>
                </a:r>
                <a:r>
                  <a:rPr lang="nl-NL" sz="1400" dirty="0"/>
                  <a:t>/s)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nl-NL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400" i="1">
                            <a:latin typeface="Cambria Math" charset="0"/>
                          </a:rPr>
                          <m:t>⋅</m:t>
                        </m:r>
                        <m:r>
                          <a:rPr lang="nl-NL" sz="1400" i="1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nl-NL" sz="1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nl-NL" sz="1400" i="1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nl-NL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nl-NL" sz="1400" dirty="0"/>
                  <a:t> 0</a:t>
                </a:r>
                <a14:m>
                  <m:oMath xmlns:m="http://schemas.openxmlformats.org/officeDocument/2006/math">
                    <m:r>
                      <a:rPr lang="nl-NL" sz="1400">
                        <a:latin typeface="Cambria Math" charset="0"/>
                      </a:rPr>
                      <m:t>.98</m:t>
                    </m:r>
                    <m:r>
                      <a:rPr lang="nl-NL" sz="1400" i="1">
                        <a:latin typeface="Cambria Math" charset="0"/>
                      </a:rPr>
                      <m:t>± </m:t>
                    </m:r>
                  </m:oMath>
                </a14:m>
                <a:r>
                  <a:rPr lang="nl-NL" sz="1400" dirty="0"/>
                  <a:t>0.04 (m</a:t>
                </a:r>
                <a:r>
                  <a:rPr lang="nl-NL" sz="1400" baseline="30000" dirty="0"/>
                  <a:t>3</a:t>
                </a:r>
                <a:r>
                  <a:rPr lang="nl-NL" sz="1400" dirty="0"/>
                  <a:t>/s)</a:t>
                </a:r>
              </a:p>
              <a:p>
                <a:endParaRPr lang="nl-NL" sz="1400" dirty="0"/>
              </a:p>
              <a:p>
                <a:endParaRPr lang="nl-NL" sz="1400" dirty="0"/>
              </a:p>
              <a:p>
                <a:endParaRPr lang="nl-NL" sz="1400" dirty="0"/>
              </a:p>
            </p:txBody>
          </p:sp>
        </mc:Choice>
        <mc:Fallback xmlns="">
          <p:sp>
            <p:nvSpPr>
              <p:cNvPr id="18" name="Rechthoe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07" y="1157733"/>
                <a:ext cx="4572000" cy="1384995"/>
              </a:xfrm>
              <a:prstGeom prst="rect">
                <a:avLst/>
              </a:prstGeom>
              <a:blipFill rotWithShape="0">
                <a:blip r:embed="rId2"/>
                <a:stretch>
                  <a:fillRect t="-1850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vak 18"/>
          <p:cNvSpPr txBox="1"/>
          <p:nvPr/>
        </p:nvSpPr>
        <p:spPr>
          <a:xfrm>
            <a:off x="3640036" y="4068883"/>
            <a:ext cx="34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4269058" y="4063432"/>
            <a:ext cx="34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</a:t>
            </a:r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3"/>
          <a:srcRect l="8863" t="8102" r="15227" b="5069"/>
          <a:stretch/>
        </p:blipFill>
        <p:spPr>
          <a:xfrm>
            <a:off x="2182977" y="2210588"/>
            <a:ext cx="5118251" cy="1941691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 flipV="1">
            <a:off x="3810140" y="3716546"/>
            <a:ext cx="0" cy="294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 flipV="1">
            <a:off x="4439162" y="3716545"/>
            <a:ext cx="0" cy="294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5196536" y="3716545"/>
            <a:ext cx="0" cy="294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026432" y="4057166"/>
            <a:ext cx="34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437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</TotalTime>
  <Words>405</Words>
  <Application>Microsoft Office PowerPoint</Application>
  <PresentationFormat>On-screen Show (16:9)</PresentationFormat>
  <Paragraphs>194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Tahoma</vt:lpstr>
      <vt:lpstr>Office Theme</vt:lpstr>
      <vt:lpstr>Custom Design</vt:lpstr>
      <vt:lpstr>Lattice Boltzmann method</vt:lpstr>
      <vt:lpstr>Introduction</vt:lpstr>
      <vt:lpstr>Method</vt:lpstr>
      <vt:lpstr>Method</vt:lpstr>
      <vt:lpstr>Flow example</vt:lpstr>
      <vt:lpstr>Flow verification</vt:lpstr>
      <vt:lpstr>Mach number verification - theory</vt:lpstr>
      <vt:lpstr>Mach number verification - result</vt:lpstr>
      <vt:lpstr>Conservation of momentum</vt:lpstr>
      <vt:lpstr>Kármán vortex street - theory</vt:lpstr>
      <vt:lpstr>Kármán vortex street - example</vt:lpstr>
      <vt:lpstr>Kármán vortex street - result</vt:lpstr>
      <vt:lpstr>Drag coefficients - theory</vt:lpstr>
      <vt:lpstr>Drag coefficients - results</vt:lpstr>
      <vt:lpstr>Code performance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Sebastiaan Hermans</cp:lastModifiedBy>
  <cp:revision>287</cp:revision>
  <dcterms:created xsi:type="dcterms:W3CDTF">2015-07-09T11:57:30Z</dcterms:created>
  <dcterms:modified xsi:type="dcterms:W3CDTF">2025-02-10T22:30:18Z</dcterms:modified>
</cp:coreProperties>
</file>